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058400" cy="7772400"/>
  <p:notesSz cx="10058400" cy="7772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g7J47fHl2XmfRCQtQPrQy+HwFY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555" y="5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59275" cy="388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97538" y="0"/>
            <a:ext cx="4359275" cy="388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332163" y="971550"/>
            <a:ext cx="3394075" cy="2622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7383463"/>
            <a:ext cx="4359275" cy="388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f5cb92a888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200" cy="2622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f5cb92a888_0_58:notes"/>
          <p:cNvSpPr txBox="1">
            <a:spLocks noGrp="1"/>
          </p:cNvSpPr>
          <p:nvPr>
            <p:ph type="body" idx="1"/>
          </p:nvPr>
        </p:nvSpPr>
        <p:spPr>
          <a:xfrm>
            <a:off x="1006475" y="3740150"/>
            <a:ext cx="8045400" cy="306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f5cb92a888_0_58:notes"/>
          <p:cNvSpPr txBox="1">
            <a:spLocks noGrp="1"/>
          </p:cNvSpPr>
          <p:nvPr>
            <p:ph type="sldNum" idx="12"/>
          </p:nvPr>
        </p:nvSpPr>
        <p:spPr>
          <a:xfrm>
            <a:off x="5697538" y="7383463"/>
            <a:ext cx="4359300" cy="388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" name="Google Shape;56;p2:notes"/>
          <p:cNvSpPr txBox="1"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7" name="Google Shape;57;p2:notes"/>
          <p:cNvSpPr txBox="1">
            <a:spLocks noGrp="1"/>
          </p:cNvSpPr>
          <p:nvPr>
            <p:ph type="sldNum" idx="12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f5cb92a88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200" cy="2622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f5cb92a888_0_0:notes"/>
          <p:cNvSpPr txBox="1">
            <a:spLocks noGrp="1"/>
          </p:cNvSpPr>
          <p:nvPr>
            <p:ph type="body" idx="1"/>
          </p:nvPr>
        </p:nvSpPr>
        <p:spPr>
          <a:xfrm>
            <a:off x="1006475" y="3740150"/>
            <a:ext cx="8045400" cy="306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gf5cb92a888_0_0:notes"/>
          <p:cNvSpPr txBox="1">
            <a:spLocks noGrp="1"/>
          </p:cNvSpPr>
          <p:nvPr>
            <p:ph type="sldNum" idx="12"/>
          </p:nvPr>
        </p:nvSpPr>
        <p:spPr>
          <a:xfrm>
            <a:off x="5697538" y="7383463"/>
            <a:ext cx="4359300" cy="388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5cb92a88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200" cy="2622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5cb92a888_0_13:notes"/>
          <p:cNvSpPr txBox="1">
            <a:spLocks noGrp="1"/>
          </p:cNvSpPr>
          <p:nvPr>
            <p:ph type="body" idx="1"/>
          </p:nvPr>
        </p:nvSpPr>
        <p:spPr>
          <a:xfrm>
            <a:off x="1006475" y="3740150"/>
            <a:ext cx="8045400" cy="306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gf5cb92a888_0_13:notes"/>
          <p:cNvSpPr txBox="1">
            <a:spLocks noGrp="1"/>
          </p:cNvSpPr>
          <p:nvPr>
            <p:ph type="sldNum" idx="12"/>
          </p:nvPr>
        </p:nvSpPr>
        <p:spPr>
          <a:xfrm>
            <a:off x="5697538" y="7383463"/>
            <a:ext cx="4359300" cy="388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5cb92a888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200" cy="2622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f5cb92a888_0_20:notes"/>
          <p:cNvSpPr txBox="1">
            <a:spLocks noGrp="1"/>
          </p:cNvSpPr>
          <p:nvPr>
            <p:ph type="body" idx="1"/>
          </p:nvPr>
        </p:nvSpPr>
        <p:spPr>
          <a:xfrm>
            <a:off x="1006475" y="3740150"/>
            <a:ext cx="8045400" cy="306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gf5cb92a888_0_20:notes"/>
          <p:cNvSpPr txBox="1">
            <a:spLocks noGrp="1"/>
          </p:cNvSpPr>
          <p:nvPr>
            <p:ph type="sldNum" idx="12"/>
          </p:nvPr>
        </p:nvSpPr>
        <p:spPr>
          <a:xfrm>
            <a:off x="5697538" y="7383463"/>
            <a:ext cx="4359300" cy="388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5cb92a888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200" cy="2622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f5cb92a888_0_27:notes"/>
          <p:cNvSpPr txBox="1">
            <a:spLocks noGrp="1"/>
          </p:cNvSpPr>
          <p:nvPr>
            <p:ph type="body" idx="1"/>
          </p:nvPr>
        </p:nvSpPr>
        <p:spPr>
          <a:xfrm>
            <a:off x="1006475" y="3740150"/>
            <a:ext cx="8045400" cy="306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gf5cb92a888_0_27:notes"/>
          <p:cNvSpPr txBox="1">
            <a:spLocks noGrp="1"/>
          </p:cNvSpPr>
          <p:nvPr>
            <p:ph type="sldNum" idx="12"/>
          </p:nvPr>
        </p:nvSpPr>
        <p:spPr>
          <a:xfrm>
            <a:off x="5697538" y="7383463"/>
            <a:ext cx="4359300" cy="388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5cb92a88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200" cy="2622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f5cb92a888_0_35:notes"/>
          <p:cNvSpPr txBox="1">
            <a:spLocks noGrp="1"/>
          </p:cNvSpPr>
          <p:nvPr>
            <p:ph type="body" idx="1"/>
          </p:nvPr>
        </p:nvSpPr>
        <p:spPr>
          <a:xfrm>
            <a:off x="1006475" y="3740150"/>
            <a:ext cx="8045400" cy="306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f5cb92a888_0_35:notes"/>
          <p:cNvSpPr txBox="1">
            <a:spLocks noGrp="1"/>
          </p:cNvSpPr>
          <p:nvPr>
            <p:ph type="sldNum" idx="12"/>
          </p:nvPr>
        </p:nvSpPr>
        <p:spPr>
          <a:xfrm>
            <a:off x="5697538" y="7383463"/>
            <a:ext cx="4359300" cy="388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f5cb92a888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200" cy="2622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f5cb92a888_0_43:notes"/>
          <p:cNvSpPr txBox="1">
            <a:spLocks noGrp="1"/>
          </p:cNvSpPr>
          <p:nvPr>
            <p:ph type="body" idx="1"/>
          </p:nvPr>
        </p:nvSpPr>
        <p:spPr>
          <a:xfrm>
            <a:off x="1006475" y="3740150"/>
            <a:ext cx="8045400" cy="306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f5cb92a888_0_43:notes"/>
          <p:cNvSpPr txBox="1">
            <a:spLocks noGrp="1"/>
          </p:cNvSpPr>
          <p:nvPr>
            <p:ph type="sldNum" idx="12"/>
          </p:nvPr>
        </p:nvSpPr>
        <p:spPr>
          <a:xfrm>
            <a:off x="5697538" y="7383463"/>
            <a:ext cx="4359300" cy="388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f5cb92a888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200" cy="2622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f5cb92a888_0_51:notes"/>
          <p:cNvSpPr txBox="1">
            <a:spLocks noGrp="1"/>
          </p:cNvSpPr>
          <p:nvPr>
            <p:ph type="body" idx="1"/>
          </p:nvPr>
        </p:nvSpPr>
        <p:spPr>
          <a:xfrm>
            <a:off x="1006475" y="3740150"/>
            <a:ext cx="8045400" cy="306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f5cb92a888_0_51:notes"/>
          <p:cNvSpPr txBox="1">
            <a:spLocks noGrp="1"/>
          </p:cNvSpPr>
          <p:nvPr>
            <p:ph type="sldNum" idx="12"/>
          </p:nvPr>
        </p:nvSpPr>
        <p:spPr>
          <a:xfrm>
            <a:off x="5697538" y="7383463"/>
            <a:ext cx="4359300" cy="388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obj">
  <p:cSld name="OBJECT">
    <p:bg>
      <p:bgPr>
        <a:solidFill>
          <a:schemeClr val="dk2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/>
          <p:nvPr/>
        </p:nvSpPr>
        <p:spPr>
          <a:xfrm>
            <a:off x="0" y="1057275"/>
            <a:ext cx="9182735" cy="5657850"/>
          </a:xfrm>
          <a:custGeom>
            <a:avLst/>
            <a:gdLst/>
            <a:ahLst/>
            <a:cxnLst/>
            <a:rect l="l" t="t" r="r" b="b"/>
            <a:pathLst>
              <a:path w="9182735" h="5657850" extrusionOk="0">
                <a:moveTo>
                  <a:pt x="0" y="5657853"/>
                </a:moveTo>
                <a:lnTo>
                  <a:pt x="9182135" y="5657853"/>
                </a:lnTo>
                <a:lnTo>
                  <a:pt x="9182135" y="0"/>
                </a:lnTo>
                <a:lnTo>
                  <a:pt x="0" y="0"/>
                </a:lnTo>
                <a:lnTo>
                  <a:pt x="0" y="5657853"/>
                </a:lnTo>
                <a:close/>
              </a:path>
            </a:pathLst>
          </a:custGeom>
          <a:solidFill>
            <a:srgbClr val="FFBC2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7"/>
          <p:cNvSpPr/>
          <p:nvPr/>
        </p:nvSpPr>
        <p:spPr>
          <a:xfrm>
            <a:off x="10057006" y="1057275"/>
            <a:ext cx="1905" cy="5657850"/>
          </a:xfrm>
          <a:custGeom>
            <a:avLst/>
            <a:gdLst/>
            <a:ahLst/>
            <a:cxnLst/>
            <a:rect l="l" t="t" r="r" b="b"/>
            <a:pathLst>
              <a:path w="1904" h="5657850" extrusionOk="0">
                <a:moveTo>
                  <a:pt x="0" y="5657853"/>
                </a:moveTo>
                <a:lnTo>
                  <a:pt x="1393" y="5657853"/>
                </a:lnTo>
                <a:lnTo>
                  <a:pt x="1393" y="0"/>
                </a:lnTo>
                <a:lnTo>
                  <a:pt x="0" y="0"/>
                </a:lnTo>
                <a:lnTo>
                  <a:pt x="0" y="5657853"/>
                </a:lnTo>
                <a:close/>
              </a:path>
            </a:pathLst>
          </a:custGeom>
          <a:solidFill>
            <a:srgbClr val="FFBC2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7"/>
          <p:cNvSpPr/>
          <p:nvPr/>
        </p:nvSpPr>
        <p:spPr>
          <a:xfrm>
            <a:off x="9182135" y="1057275"/>
            <a:ext cx="875030" cy="5657850"/>
          </a:xfrm>
          <a:custGeom>
            <a:avLst/>
            <a:gdLst/>
            <a:ahLst/>
            <a:cxnLst/>
            <a:rect l="l" t="t" r="r" b="b"/>
            <a:pathLst>
              <a:path w="875029" h="5657850" extrusionOk="0">
                <a:moveTo>
                  <a:pt x="0" y="0"/>
                </a:moveTo>
                <a:lnTo>
                  <a:pt x="0" y="5657852"/>
                </a:lnTo>
                <a:lnTo>
                  <a:pt x="874870" y="5657852"/>
                </a:lnTo>
                <a:lnTo>
                  <a:pt x="874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2A384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7"/>
          <p:cNvSpPr/>
          <p:nvPr/>
        </p:nvSpPr>
        <p:spPr>
          <a:xfrm>
            <a:off x="-1041" y="6142532"/>
            <a:ext cx="9183370" cy="12065"/>
          </a:xfrm>
          <a:custGeom>
            <a:avLst/>
            <a:gdLst/>
            <a:ahLst/>
            <a:cxnLst/>
            <a:rect l="l" t="t" r="r" b="b"/>
            <a:pathLst>
              <a:path w="9183370" h="12064" extrusionOk="0">
                <a:moveTo>
                  <a:pt x="0" y="0"/>
                </a:moveTo>
                <a:lnTo>
                  <a:pt x="0" y="11976"/>
                </a:lnTo>
                <a:lnTo>
                  <a:pt x="9183096" y="11976"/>
                </a:lnTo>
                <a:lnTo>
                  <a:pt x="9183096" y="0"/>
                </a:lnTo>
                <a:close/>
              </a:path>
            </a:pathLst>
          </a:custGeom>
          <a:solidFill>
            <a:srgbClr val="1E1E1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5893483" y="1186508"/>
            <a:ext cx="3933190" cy="48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>
                <a:solidFill>
                  <a:srgbClr val="2A384D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dt" idx="10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sldNum" idx="12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>
  <p:cSld name="Title and Content">
    <p:bg>
      <p:bgPr>
        <a:solidFill>
          <a:schemeClr val="dk2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/>
          <p:nvPr/>
        </p:nvSpPr>
        <p:spPr>
          <a:xfrm>
            <a:off x="2374671" y="1057275"/>
            <a:ext cx="7685405" cy="1996439"/>
          </a:xfrm>
          <a:custGeom>
            <a:avLst/>
            <a:gdLst/>
            <a:ahLst/>
            <a:cxnLst/>
            <a:rect l="l" t="t" r="r" b="b"/>
            <a:pathLst>
              <a:path w="7685405" h="1996439" extrusionOk="0">
                <a:moveTo>
                  <a:pt x="0" y="0"/>
                </a:moveTo>
                <a:lnTo>
                  <a:pt x="0" y="1995970"/>
                </a:lnTo>
                <a:lnTo>
                  <a:pt x="7685249" y="1995970"/>
                </a:lnTo>
                <a:lnTo>
                  <a:pt x="7685249" y="0"/>
                </a:lnTo>
                <a:lnTo>
                  <a:pt x="0" y="0"/>
                </a:lnTo>
                <a:close/>
              </a:path>
            </a:pathLst>
          </a:custGeom>
          <a:solidFill>
            <a:srgbClr val="2A384D">
              <a:alpha val="19215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5893483" y="1186508"/>
            <a:ext cx="3933190" cy="48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>
                <a:solidFill>
                  <a:srgbClr val="2A384D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body" idx="1"/>
          </p:nvPr>
        </p:nvSpPr>
        <p:spPr>
          <a:xfrm>
            <a:off x="1143300" y="3724149"/>
            <a:ext cx="7771799" cy="1951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ftr" idx="11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dt" idx="10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ubTitle" idx="1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dt" idx="10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5893483" y="1186508"/>
            <a:ext cx="3933190" cy="48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000" b="1" i="0">
                <a:solidFill>
                  <a:srgbClr val="2A384D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ftr" idx="11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5893483" y="1186508"/>
            <a:ext cx="3933190" cy="486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1" i="0" u="none" strike="noStrike" cap="none">
                <a:solidFill>
                  <a:srgbClr val="2A384D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1143300" y="3724149"/>
            <a:ext cx="7771799" cy="1951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ftr" idx="11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dt" idx="10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"/>
          <p:cNvSpPr txBox="1">
            <a:spLocks noGrp="1"/>
          </p:cNvSpPr>
          <p:nvPr>
            <p:ph type="title"/>
          </p:nvPr>
        </p:nvSpPr>
        <p:spPr>
          <a:xfrm>
            <a:off x="609600" y="2614627"/>
            <a:ext cx="8534400" cy="5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690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550"/>
              <a:t>Utah Department of Corrections</a:t>
            </a:r>
            <a:endParaRPr sz="2550"/>
          </a:p>
          <a:p>
            <a:pPr marL="12700" marR="1437640" lvl="0" indent="0" algn="l" rtl="0">
              <a:lnSpc>
                <a:spcPct val="133958"/>
              </a:lnSpc>
              <a:spcBef>
                <a:spcPts val="540"/>
              </a:spcBef>
              <a:spcAft>
                <a:spcPts val="0"/>
              </a:spcAft>
              <a:buSzPts val="1400"/>
              <a:buNone/>
            </a:pPr>
            <a:r>
              <a:rPr lang="en-US" sz="4400"/>
              <a:t>Programming Division</a:t>
            </a:r>
            <a:endParaRPr sz="4400"/>
          </a:p>
        </p:txBody>
      </p:sp>
      <p:sp>
        <p:nvSpPr>
          <p:cNvPr id="53" name="Google Shape;53;p1"/>
          <p:cNvSpPr txBox="1"/>
          <p:nvPr/>
        </p:nvSpPr>
        <p:spPr>
          <a:xfrm>
            <a:off x="4974325" y="5562600"/>
            <a:ext cx="4703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5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C2A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f5cb92a888_0_58"/>
          <p:cNvSpPr txBox="1">
            <a:spLocks noGrp="1"/>
          </p:cNvSpPr>
          <p:nvPr>
            <p:ph type="title"/>
          </p:nvPr>
        </p:nvSpPr>
        <p:spPr>
          <a:xfrm>
            <a:off x="6125100" y="1213009"/>
            <a:ext cx="3933300" cy="9234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Community Programming </a:t>
            </a:r>
            <a:endParaRPr/>
          </a:p>
        </p:txBody>
      </p:sp>
      <p:sp>
        <p:nvSpPr>
          <p:cNvPr id="122" name="Google Shape;122;gf5cb92a888_0_58"/>
          <p:cNvSpPr txBox="1">
            <a:spLocks noGrp="1"/>
          </p:cNvSpPr>
          <p:nvPr>
            <p:ph type="body" idx="1"/>
          </p:nvPr>
        </p:nvSpPr>
        <p:spPr>
          <a:xfrm>
            <a:off x="1143300" y="3724149"/>
            <a:ext cx="7771800" cy="37605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-US" sz="700"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  SUD Treatment based on ASAM screening (Outpatient services, referrals to private providers)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         Mental Health Clinical Assessments, supervision of SPMI, mental health crisis services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         Case Management Services Individual counseling ,Re-entry services ,Medicaid Applications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Community Provider Connections (housing, employment, treatment, food)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         Behavioral Management classes (Helping Men/Women in Recovery, MRT, Anger Management, DBT, Seeking Safety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dk2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/>
          <p:nvPr/>
        </p:nvSpPr>
        <p:spPr>
          <a:xfrm>
            <a:off x="0" y="1066800"/>
            <a:ext cx="10058400" cy="5657850"/>
          </a:xfrm>
          <a:custGeom>
            <a:avLst/>
            <a:gdLst/>
            <a:ahLst/>
            <a:cxnLst/>
            <a:rect l="l" t="t" r="r" b="b"/>
            <a:pathLst>
              <a:path w="10058400" h="5657850" extrusionOk="0">
                <a:moveTo>
                  <a:pt x="0" y="0"/>
                </a:moveTo>
                <a:lnTo>
                  <a:pt x="0" y="5657850"/>
                </a:lnTo>
                <a:lnTo>
                  <a:pt x="10058399" y="5657850"/>
                </a:lnTo>
                <a:lnTo>
                  <a:pt x="10058399" y="0"/>
                </a:lnTo>
                <a:lnTo>
                  <a:pt x="0" y="0"/>
                </a:lnTo>
                <a:close/>
              </a:path>
            </a:pathLst>
          </a:custGeom>
          <a:solidFill>
            <a:srgbClr val="2A384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2"/>
          <p:cNvSpPr/>
          <p:nvPr/>
        </p:nvSpPr>
        <p:spPr>
          <a:xfrm>
            <a:off x="1450466" y="1720214"/>
            <a:ext cx="8608060" cy="12065"/>
          </a:xfrm>
          <a:custGeom>
            <a:avLst/>
            <a:gdLst/>
            <a:ahLst/>
            <a:cxnLst/>
            <a:rect l="l" t="t" r="r" b="b"/>
            <a:pathLst>
              <a:path w="8608060" h="12064" extrusionOk="0">
                <a:moveTo>
                  <a:pt x="0" y="0"/>
                </a:moveTo>
                <a:lnTo>
                  <a:pt x="0" y="11988"/>
                </a:lnTo>
                <a:lnTo>
                  <a:pt x="8607922" y="11988"/>
                </a:lnTo>
                <a:lnTo>
                  <a:pt x="8607922" y="0"/>
                </a:ln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2"/>
          <p:cNvSpPr/>
          <p:nvPr/>
        </p:nvSpPr>
        <p:spPr>
          <a:xfrm>
            <a:off x="0" y="6134417"/>
            <a:ext cx="7150734" cy="9525"/>
          </a:xfrm>
          <a:custGeom>
            <a:avLst/>
            <a:gdLst/>
            <a:ahLst/>
            <a:cxnLst/>
            <a:rect l="l" t="t" r="r" b="b"/>
            <a:pathLst>
              <a:path w="7150734" h="9525" extrusionOk="0">
                <a:moveTo>
                  <a:pt x="0" y="0"/>
                </a:moveTo>
                <a:lnTo>
                  <a:pt x="0" y="9334"/>
                </a:lnTo>
                <a:lnTo>
                  <a:pt x="7150239" y="9334"/>
                </a:lnTo>
                <a:lnTo>
                  <a:pt x="7150239" y="0"/>
                </a:lnTo>
                <a:close/>
              </a:path>
            </a:pathLst>
          </a:custGeom>
          <a:solidFill>
            <a:srgbClr val="F8F8F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2"/>
          <p:cNvSpPr txBox="1"/>
          <p:nvPr/>
        </p:nvSpPr>
        <p:spPr>
          <a:xfrm>
            <a:off x="553084" y="2670756"/>
            <a:ext cx="8895716" cy="87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425" rIns="0" bIns="0" anchor="t" anchorCtr="0">
            <a:spAutoFit/>
          </a:bodyPr>
          <a:lstStyle/>
          <a:p>
            <a:pPr marL="0" marR="5080" lvl="0" indent="0" algn="l" rtl="0">
              <a:lnSpc>
                <a:spcPct val="104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1" u="none" strike="noStrike" cap="none">
                <a:solidFill>
                  <a:srgbClr val="FFBC2A"/>
                </a:solidFill>
                <a:latin typeface="Arial"/>
                <a:ea typeface="Arial"/>
                <a:cs typeface="Arial"/>
                <a:sym typeface="Arial"/>
              </a:rPr>
              <a:t>We envision strengthening individuals, families, and communities by helping individuals gain the necessary skills and support to successfully exit the criminal justice system.</a:t>
            </a:r>
            <a:endParaRPr sz="1800" b="0" i="1" u="none" strike="noStrike" cap="none">
              <a:solidFill>
                <a:srgbClr val="FFBC2A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5080" lvl="0" indent="0" algn="l" rtl="0">
              <a:lnSpc>
                <a:spcPct val="104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1" u="none" strike="noStrike" cap="none">
              <a:solidFill>
                <a:srgbClr val="FFBC2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2"/>
          <p:cNvSpPr txBox="1">
            <a:spLocks noGrp="1"/>
          </p:cNvSpPr>
          <p:nvPr>
            <p:ph type="title"/>
          </p:nvPr>
        </p:nvSpPr>
        <p:spPr>
          <a:xfrm>
            <a:off x="533400" y="3733800"/>
            <a:ext cx="2747010" cy="382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125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300">
                <a:solidFill>
                  <a:srgbClr val="F8F8F8"/>
                </a:solidFill>
                <a:latin typeface="Verdana"/>
                <a:ea typeface="Verdana"/>
                <a:cs typeface="Verdana"/>
                <a:sym typeface="Verdana"/>
              </a:rPr>
              <a:t>Mission</a:t>
            </a:r>
            <a:endParaRPr sz="23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4" name="Google Shape;64;p2"/>
          <p:cNvSpPr txBox="1"/>
          <p:nvPr/>
        </p:nvSpPr>
        <p:spPr>
          <a:xfrm>
            <a:off x="553084" y="1597202"/>
            <a:ext cx="134620" cy="234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87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r>
              <a:rPr lang="en-US" sz="1350" b="1" i="0" u="none" strike="noStrike" cap="none">
                <a:solidFill>
                  <a:srgbClr val="F8F8F8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35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2"/>
          <p:cNvSpPr txBox="1"/>
          <p:nvPr/>
        </p:nvSpPr>
        <p:spPr>
          <a:xfrm>
            <a:off x="609600" y="4191000"/>
            <a:ext cx="8895716" cy="1749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425" rIns="0" bIns="0" anchor="t" anchorCtr="0">
            <a:spAutoFit/>
          </a:bodyPr>
          <a:lstStyle/>
          <a:p>
            <a:pPr marL="12700" marR="5080" lvl="0" indent="0" algn="l" rtl="0">
              <a:lnSpc>
                <a:spcPct val="1045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1" u="none" strike="noStrike" cap="none">
                <a:solidFill>
                  <a:srgbClr val="FFBC2A"/>
                </a:solidFill>
                <a:latin typeface="Arial"/>
                <a:ea typeface="Arial"/>
                <a:cs typeface="Arial"/>
                <a:sym typeface="Arial"/>
              </a:rPr>
              <a:t>Our team of skilled professionals provides evidence-based, individualized interventions,  to reduce risk and promote behavioral change.</a:t>
            </a:r>
            <a:endParaRPr sz="1800" b="0" i="1" u="none" strike="noStrike" cap="none">
              <a:solidFill>
                <a:srgbClr val="FFBC2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"/>
          <p:cNvSpPr txBox="1"/>
          <p:nvPr/>
        </p:nvSpPr>
        <p:spPr>
          <a:xfrm>
            <a:off x="553084" y="2197275"/>
            <a:ext cx="2747010" cy="371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7125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lang="en-US" sz="2300" b="1" i="0" u="none" strike="noStrike" cap="none">
                <a:solidFill>
                  <a:srgbClr val="F8F8F8"/>
                </a:solidFill>
                <a:latin typeface="Verdana"/>
                <a:ea typeface="Verdana"/>
                <a:cs typeface="Verdana"/>
                <a:sym typeface="Verdana"/>
              </a:rPr>
              <a:t>Vision </a:t>
            </a:r>
            <a:endParaRPr sz="2300" b="1" i="0" u="none" strike="noStrike" cap="none">
              <a:solidFill>
                <a:srgbClr val="2A384D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C2A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f5cb92a888_0_0"/>
          <p:cNvSpPr txBox="1">
            <a:spLocks noGrp="1"/>
          </p:cNvSpPr>
          <p:nvPr>
            <p:ph type="title"/>
          </p:nvPr>
        </p:nvSpPr>
        <p:spPr>
          <a:xfrm>
            <a:off x="5893483" y="1186508"/>
            <a:ext cx="3933300" cy="4617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Who we are</a:t>
            </a:r>
            <a:endParaRPr/>
          </a:p>
        </p:txBody>
      </p:sp>
      <p:sp>
        <p:nvSpPr>
          <p:cNvPr id="73" name="Google Shape;73;gf5cb92a888_0_0"/>
          <p:cNvSpPr txBox="1">
            <a:spLocks noGrp="1"/>
          </p:cNvSpPr>
          <p:nvPr>
            <p:ph type="body" idx="1"/>
          </p:nvPr>
        </p:nvSpPr>
        <p:spPr>
          <a:xfrm>
            <a:off x="1143300" y="3315875"/>
            <a:ext cx="7771800" cy="2815200"/>
          </a:xfrm>
          <a:prstGeom prst="rect">
            <a:avLst/>
          </a:prstGeom>
          <a:solidFill>
            <a:srgbClr val="FFBC2A"/>
          </a:solidFill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/>
              <a:t>WHO WE ARE; total staff 239 (IPD 131 CP 108), clinical psychologist, licensed clinical therapists, case workers, correctional case managers, office support staff and administrative staff.</a:t>
            </a:r>
            <a:endParaRPr b="1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/>
              <a:t>The Division of Programming, Institutional Programming, provides services to offenders incarcerated (Draper - 2,500, CUCF – 1,700 and county jails (710 programming beds). Community Programming  7 regions from Logan to St. George (15,000 probation and parole). 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C2A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f5cb92a888_0_13"/>
          <p:cNvSpPr txBox="1">
            <a:spLocks noGrp="1"/>
          </p:cNvSpPr>
          <p:nvPr>
            <p:ph type="title"/>
          </p:nvPr>
        </p:nvSpPr>
        <p:spPr>
          <a:xfrm>
            <a:off x="5893475" y="1186499"/>
            <a:ext cx="3933300" cy="4617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Services Provided</a:t>
            </a:r>
            <a:endParaRPr/>
          </a:p>
        </p:txBody>
      </p:sp>
      <p:sp>
        <p:nvSpPr>
          <p:cNvPr id="80" name="Google Shape;80;gf5cb92a888_0_13"/>
          <p:cNvSpPr txBox="1">
            <a:spLocks noGrp="1"/>
          </p:cNvSpPr>
          <p:nvPr>
            <p:ph type="body" idx="1"/>
          </p:nvPr>
        </p:nvSpPr>
        <p:spPr>
          <a:xfrm>
            <a:off x="1143300" y="3240075"/>
            <a:ext cx="8433000" cy="46224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Institutional Programming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Case Management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         conducting quality LS/RNR assessments and identifying accurate risk levels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         develop individualized Case Action Plans  with the goal of reducing recidivism.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         Directing  offenders to programs, educational, vocational, job skills and behavioral management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         Liaison for community support and Re-entry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         BOPP reports and assessments, concerning issues, institutional infractions, program participation, etc.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C2A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f5cb92a888_0_20"/>
          <p:cNvSpPr txBox="1">
            <a:spLocks noGrp="1"/>
          </p:cNvSpPr>
          <p:nvPr>
            <p:ph type="title"/>
          </p:nvPr>
        </p:nvSpPr>
        <p:spPr>
          <a:xfrm>
            <a:off x="5893483" y="1186508"/>
            <a:ext cx="3933300" cy="4617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Education</a:t>
            </a:r>
            <a:endParaRPr/>
          </a:p>
        </p:txBody>
      </p:sp>
      <p:sp>
        <p:nvSpPr>
          <p:cNvPr id="87" name="Google Shape;87;gf5cb92a888_0_20"/>
          <p:cNvSpPr txBox="1">
            <a:spLocks noGrp="1"/>
          </p:cNvSpPr>
          <p:nvPr>
            <p:ph type="body" idx="1"/>
          </p:nvPr>
        </p:nvSpPr>
        <p:spPr>
          <a:xfrm>
            <a:off x="1143300" y="3724149"/>
            <a:ext cx="7771800" cy="32769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-US" sz="700"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Adult Education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Higher Education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Vocational Education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Horticulture Program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       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Behavioral Management classes (MRT, Thinking for a Change, Inside    out Dad, Making it Work)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C2A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5cb92a888_0_27"/>
          <p:cNvSpPr txBox="1">
            <a:spLocks noGrp="1"/>
          </p:cNvSpPr>
          <p:nvPr>
            <p:ph type="title"/>
          </p:nvPr>
        </p:nvSpPr>
        <p:spPr>
          <a:xfrm>
            <a:off x="5893483" y="1186508"/>
            <a:ext cx="3933300" cy="15237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Sex Offense Treatment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f5cb92a888_0_27"/>
          <p:cNvSpPr txBox="1">
            <a:spLocks noGrp="1"/>
          </p:cNvSpPr>
          <p:nvPr>
            <p:ph type="body" idx="1"/>
          </p:nvPr>
        </p:nvSpPr>
        <p:spPr>
          <a:xfrm>
            <a:off x="1143300" y="3724149"/>
            <a:ext cx="7771800" cy="20133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-US" sz="700"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 Assessments to determine level of care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         Provide evidenced based care based on level of need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         Special Populations (ESL, low functioning)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         Discharge Planning to private provider system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C2A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5cb92a888_0_35"/>
          <p:cNvSpPr txBox="1">
            <a:spLocks noGrp="1"/>
          </p:cNvSpPr>
          <p:nvPr>
            <p:ph type="title"/>
          </p:nvPr>
        </p:nvSpPr>
        <p:spPr>
          <a:xfrm>
            <a:off x="5893483" y="1186508"/>
            <a:ext cx="3933300" cy="7803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Substance Use Disorder Treatment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gf5cb92a888_0_35"/>
          <p:cNvSpPr txBox="1">
            <a:spLocks noGrp="1"/>
          </p:cNvSpPr>
          <p:nvPr>
            <p:ph type="body" idx="1"/>
          </p:nvPr>
        </p:nvSpPr>
        <p:spPr>
          <a:xfrm>
            <a:off x="1143300" y="3724149"/>
            <a:ext cx="7771800" cy="2188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-US" sz="700"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 American Society of Addiction Medicine (ASAM) assessments to determine level of care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1.       Early Intervention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2.       Outpatient Services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3.       Intensive Outpatient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4.       Residential In-patient Services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C2A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f5cb92a888_0_43"/>
          <p:cNvSpPr txBox="1">
            <a:spLocks noGrp="1"/>
          </p:cNvSpPr>
          <p:nvPr>
            <p:ph type="title"/>
          </p:nvPr>
        </p:nvSpPr>
        <p:spPr>
          <a:xfrm>
            <a:off x="5893483" y="1186508"/>
            <a:ext cx="3933300" cy="9927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Re-Entry Services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f5cb92a888_0_43"/>
          <p:cNvSpPr txBox="1">
            <a:spLocks noGrp="1"/>
          </p:cNvSpPr>
          <p:nvPr>
            <p:ph type="body" idx="1"/>
          </p:nvPr>
        </p:nvSpPr>
        <p:spPr>
          <a:xfrm>
            <a:off x="1143300" y="3724149"/>
            <a:ext cx="7771800" cy="22080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·</a:t>
            </a:r>
            <a:r>
              <a:rPr lang="en-US" sz="7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       Document searches, Birth Certificates, Social Security Cards etc.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         Medicaid Applications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·         Community Resources and Provider Connections (housing, employment, treatment, food)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latin typeface="Arial"/>
                <a:ea typeface="Arial"/>
                <a:cs typeface="Arial"/>
                <a:sym typeface="Arial"/>
              </a:rPr>
              <a:t> </a:t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C2A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f5cb92a888_0_51"/>
          <p:cNvSpPr txBox="1">
            <a:spLocks noGrp="1"/>
          </p:cNvSpPr>
          <p:nvPr>
            <p:ph type="title"/>
          </p:nvPr>
        </p:nvSpPr>
        <p:spPr>
          <a:xfrm>
            <a:off x="5893483" y="1186508"/>
            <a:ext cx="3933300" cy="9234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Additional Services</a:t>
            </a:r>
            <a:endParaRPr/>
          </a:p>
        </p:txBody>
      </p:sp>
      <p:sp>
        <p:nvSpPr>
          <p:cNvPr id="115" name="Google Shape;115;gf5cb92a888_0_51"/>
          <p:cNvSpPr txBox="1">
            <a:spLocks noGrp="1"/>
          </p:cNvSpPr>
          <p:nvPr>
            <p:ph type="body" idx="1"/>
          </p:nvPr>
        </p:nvSpPr>
        <p:spPr>
          <a:xfrm>
            <a:off x="1143300" y="3724149"/>
            <a:ext cx="7771800" cy="20133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Volunteer and Religious Services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Native American Services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Library Services – Reading for the Blind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American Disabilities Act compliance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Microsoft Office PowerPoint</Application>
  <PresentationFormat>Custom</PresentationFormat>
  <Paragraphs>61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Office Theme</vt:lpstr>
      <vt:lpstr>Utah Department of Corrections Programming Division</vt:lpstr>
      <vt:lpstr>Mission</vt:lpstr>
      <vt:lpstr>Who we are</vt:lpstr>
      <vt:lpstr>Services Provided</vt:lpstr>
      <vt:lpstr>Education</vt:lpstr>
      <vt:lpstr>Sex Offense Treatment </vt:lpstr>
      <vt:lpstr>Substance Use Disorder Treatment </vt:lpstr>
      <vt:lpstr>Re-Entry Services </vt:lpstr>
      <vt:lpstr>Additional Services</vt:lpstr>
      <vt:lpstr>Community Programming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Utah Department of Corrections Programming Division</dc:title>
  <dc:creator>Anndrea Parrish</dc:creator>
  <cp:lastModifiedBy>Brimhall, Kellie</cp:lastModifiedBy>
  <cp:revision>1</cp:revision>
  <dcterms:created xsi:type="dcterms:W3CDTF">2020-06-02T16:29:40Z</dcterms:created>
  <dcterms:modified xsi:type="dcterms:W3CDTF">2021-10-05T12:14:42Z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2020-06-01T10:00:00Z</vt:filetime>
  </property>
  <property fmtid="{D5CDD505-2E9C-101B-9397-08002B2CF9AE}" pid="3" name="Creator">
    <vt:lpwstr>Preview</vt:lpwstr>
  </property>
  <property fmtid="{D5CDD505-2E9C-101B-9397-08002B2CF9AE}" pid="4" name="LastSaved">
    <vt:filetime>2020-06-01T10:00:00Z</vt:filetime>
  </property>
</Properties>
</file>